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 SemiBold"/>
      <p:regular r:id="rId34"/>
      <p:bold r:id="rId35"/>
      <p:italic r:id="rId36"/>
      <p:boldItalic r:id="rId37"/>
    </p:embeddedFont>
    <p:embeddedFont>
      <p:font typeface="Raleway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Average"/>
      <p:regular r:id="rId50"/>
    </p:embeddedFont>
    <p:embeddedFont>
      <p:font typeface="Nunito ExtraBold"/>
      <p:bold r:id="rId51"/>
      <p:boldItalic r:id="rId52"/>
    </p:embeddedFont>
    <p:embeddedFont>
      <p:font typeface="Oswald"/>
      <p:regular r:id="rId53"/>
      <p:bold r:id="rId54"/>
    </p:embeddedFont>
    <p:embeddedFont>
      <p:font typeface="Nunito Black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Lato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NunitoSemiBold-bold.fntdata"/><Relationship Id="rId34" Type="http://schemas.openxmlformats.org/officeDocument/2006/relationships/font" Target="fonts/NunitoSemiBold-regular.fntdata"/><Relationship Id="rId37" Type="http://schemas.openxmlformats.org/officeDocument/2006/relationships/font" Target="fonts/NunitoSemiBold-boldItalic.fntdata"/><Relationship Id="rId36" Type="http://schemas.openxmlformats.org/officeDocument/2006/relationships/font" Target="fonts/NunitoSemiBold-italic.fntdata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ExtraBold-bold.fntdata"/><Relationship Id="rId50" Type="http://schemas.openxmlformats.org/officeDocument/2006/relationships/font" Target="fonts/Average-regular.fntdata"/><Relationship Id="rId53" Type="http://schemas.openxmlformats.org/officeDocument/2006/relationships/font" Target="fonts/Oswald-regular.fntdata"/><Relationship Id="rId52" Type="http://schemas.openxmlformats.org/officeDocument/2006/relationships/font" Target="fonts/NunitoExtraBold-boldItalic.fntdata"/><Relationship Id="rId11" Type="http://schemas.openxmlformats.org/officeDocument/2006/relationships/slide" Target="slides/slide6.xml"/><Relationship Id="rId55" Type="http://schemas.openxmlformats.org/officeDocument/2006/relationships/font" Target="fonts/NunitoBlack-bold.fntdata"/><Relationship Id="rId10" Type="http://schemas.openxmlformats.org/officeDocument/2006/relationships/slide" Target="slides/slide5.xml"/><Relationship Id="rId54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NunitoBlac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4b87a09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4b87a09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64b87a09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64b87a09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159a3b5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159a3b5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59a3b5e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59a3b5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4b87a092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64b87a092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64b87a09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64b87a09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64b87a092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64b87a092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4b87a09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4b87a09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4b87a09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4b87a09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159a3b5e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159a3b5e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59a3b5e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59a3b5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4b87a09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4b87a09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59a3b5e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159a3b5e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2ae941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2ae941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72ae941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72ae941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2ae941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2ae941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72ae941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72ae941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2ae9413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72ae9413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72ae941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72ae941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64b87a09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64b87a09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4b87a09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64b87a09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59a3b5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59a3b5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4b87a09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4b87a09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159a3b5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159a3b5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2ae941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2ae941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4b87a09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4b87a09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2ae9413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2ae9413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4b87a092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4b87a09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1" Type="http://schemas.openxmlformats.org/officeDocument/2006/relationships/image" Target="../media/image23.jpg"/><Relationship Id="rId10" Type="http://schemas.openxmlformats.org/officeDocument/2006/relationships/hyperlink" Target="mailto:k163890@nu.edu.pk" TargetMode="External"/><Relationship Id="rId12" Type="http://schemas.openxmlformats.org/officeDocument/2006/relationships/image" Target="../media/image26.jpg"/><Relationship Id="rId9" Type="http://schemas.openxmlformats.org/officeDocument/2006/relationships/image" Target="../media/image22.jpg"/><Relationship Id="rId5" Type="http://schemas.openxmlformats.org/officeDocument/2006/relationships/hyperlink" Target="mailto:k163890@nu.edu.pk" TargetMode="External"/><Relationship Id="rId6" Type="http://schemas.openxmlformats.org/officeDocument/2006/relationships/hyperlink" Target="mailto:k163890@nu.edu.pk" TargetMode="External"/><Relationship Id="rId7" Type="http://schemas.openxmlformats.org/officeDocument/2006/relationships/image" Target="../media/image24.jpg"/><Relationship Id="rId8" Type="http://schemas.openxmlformats.org/officeDocument/2006/relationships/hyperlink" Target="mailto:k163890@nu.edu.p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4508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FACIAL ATTENDEE</a:t>
            </a:r>
            <a:endParaRPr sz="6000">
              <a:solidFill>
                <a:srgbClr val="14508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Easiness in </a:t>
            </a:r>
            <a:r>
              <a:rPr b="1" lang="en" sz="24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Taking </a:t>
            </a:r>
            <a:r>
              <a:rPr b="1" lang="en" sz="24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Attendance</a:t>
            </a:r>
            <a:endParaRPr b="1" sz="24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39750" cy="183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5"/>
          <p:cNvCxnSpPr/>
          <p:nvPr/>
        </p:nvCxnSpPr>
        <p:spPr>
          <a:xfrm>
            <a:off x="2707050" y="2887600"/>
            <a:ext cx="3729900" cy="9900"/>
          </a:xfrm>
          <a:prstGeom prst="straightConnector1">
            <a:avLst/>
          </a:prstGeom>
          <a:noFill/>
          <a:ln cap="flat" cmpd="sng" w="19050">
            <a:solidFill>
              <a:srgbClr val="00AA5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8" name="Google Shape;108;p25"/>
          <p:cNvCxnSpPr/>
          <p:nvPr/>
        </p:nvCxnSpPr>
        <p:spPr>
          <a:xfrm>
            <a:off x="2707050" y="3054150"/>
            <a:ext cx="3729900" cy="9900"/>
          </a:xfrm>
          <a:prstGeom prst="straightConnector1">
            <a:avLst/>
          </a:prstGeom>
          <a:noFill/>
          <a:ln cap="flat" cmpd="sng" w="19050">
            <a:solidFill>
              <a:srgbClr val="14508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9" name="Google Shape;109;p25"/>
          <p:cNvCxnSpPr/>
          <p:nvPr/>
        </p:nvCxnSpPr>
        <p:spPr>
          <a:xfrm>
            <a:off x="1839750" y="1567125"/>
            <a:ext cx="5464500" cy="6900"/>
          </a:xfrm>
          <a:prstGeom prst="straightConnector1">
            <a:avLst/>
          </a:prstGeom>
          <a:noFill/>
          <a:ln cap="flat" cmpd="sng" w="38100">
            <a:solidFill>
              <a:srgbClr val="14508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0" name="Google Shape;110;p25"/>
          <p:cNvCxnSpPr/>
          <p:nvPr/>
        </p:nvCxnSpPr>
        <p:spPr>
          <a:xfrm>
            <a:off x="2707050" y="3892225"/>
            <a:ext cx="3729900" cy="9900"/>
          </a:xfrm>
          <a:prstGeom prst="straightConnector1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283100" y="7121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Main Features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of the Admin Panel</a:t>
            </a:r>
            <a:endParaRPr b="1" sz="36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34"/>
          <p:cNvSpPr txBox="1"/>
          <p:nvPr>
            <p:ph type="title"/>
          </p:nvPr>
        </p:nvSpPr>
        <p:spPr>
          <a:xfrm>
            <a:off x="535775" y="1480150"/>
            <a:ext cx="80274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Add, Delete, Update and View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Courses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Teachers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Assign Courses to Teachers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Enroll Student into different Courses with Specific Teacher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283100" y="7121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Main Features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of the Teacher Panel</a:t>
            </a:r>
            <a:endParaRPr b="1" sz="36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35"/>
          <p:cNvSpPr txBox="1"/>
          <p:nvPr>
            <p:ph type="title"/>
          </p:nvPr>
        </p:nvSpPr>
        <p:spPr>
          <a:xfrm>
            <a:off x="535775" y="1480150"/>
            <a:ext cx="80274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Add Attendance Sheet for Specific Date and Course 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View Attendance Sheets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View Summary of Attendance Sheets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Confirm Attendance Sheet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Respond to Reported Attendance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283100" y="7121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Main Features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of the Student Panel</a:t>
            </a:r>
            <a:endParaRPr b="1" sz="36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36"/>
          <p:cNvSpPr txBox="1"/>
          <p:nvPr>
            <p:ph type="title"/>
          </p:nvPr>
        </p:nvSpPr>
        <p:spPr>
          <a:xfrm>
            <a:off x="535775" y="1480150"/>
            <a:ext cx="80274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View the Attendance Record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Report Attendance in case of Ambiguity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558300" y="1627750"/>
            <a:ext cx="80274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The performance characteristics of the system that are required by the business are that the: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Performance - less time required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Safety - the code should maintain different Version so can easily roll back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Security - the data and images should be saved in secured manner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Accuracy - the </a:t>
            </a: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of Face should be as accurate as possible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Easy to use for each and every user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the software is reliable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Lato"/>
              <a:buChar char="❏"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very less likely to crash, shut down, or data leak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Non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Functional Requirements of </a:t>
            </a: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Project</a:t>
            </a:r>
            <a:endParaRPr b="1" sz="36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Potential Users of </a:t>
            </a:r>
            <a:r>
              <a:rPr b="1" lang="en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Project</a:t>
            </a:r>
            <a:endParaRPr b="1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443525" y="16277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Mainly includes the Educational Institutes of Country, but it can be modified such that it can be used in 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Industrial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Service Sector too.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Use Case Diagrams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0" y="1570125"/>
            <a:ext cx="2888891" cy="2705100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0" l="0" r="22821" t="7002"/>
          <a:stretch/>
        </p:blipFill>
        <p:spPr>
          <a:xfrm>
            <a:off x="3385588" y="1910800"/>
            <a:ext cx="2372825" cy="2023750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249" y="1570175"/>
            <a:ext cx="2888900" cy="2705008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9"/>
          <p:cNvSpPr txBox="1"/>
          <p:nvPr/>
        </p:nvSpPr>
        <p:spPr>
          <a:xfrm>
            <a:off x="740800" y="448427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ADMIN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3607500" y="448427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STUDENT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6474200" y="448427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TEACHER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Database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ERD Diagram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5" y="1227650"/>
            <a:ext cx="7508359" cy="3687249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Architecture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Block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Diagram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13" y="1151450"/>
            <a:ext cx="4215574" cy="3895849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Data Collection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Image Dataset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443525" y="1636675"/>
            <a:ext cx="4125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50  pictures of each student from 20 student was taken and stored in files with students id (the unique id) as the title. The key is to take images with a number of variations i.e. different angles, different emotions, with or without glasses etc.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19523" l="58544" r="0" t="0"/>
          <a:stretch/>
        </p:blipFill>
        <p:spPr>
          <a:xfrm>
            <a:off x="5000025" y="1749338"/>
            <a:ext cx="3790777" cy="2652275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Preprocessing</a:t>
            </a: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Extracting Faces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443525" y="1636675"/>
            <a:ext cx="4125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The face is extracted from each image set and is arranged in proper folder with Student ID title.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This is given as input for Data Model Training.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425" y="1565763"/>
            <a:ext cx="4269775" cy="3171833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Abstract</a:t>
            </a:r>
            <a:endParaRPr b="1" sz="24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6"/>
          <p:cNvSpPr txBox="1"/>
          <p:nvPr>
            <p:ph idx="4294967295" type="title"/>
          </p:nvPr>
        </p:nvSpPr>
        <p:spPr>
          <a:xfrm>
            <a:off x="535775" y="1480150"/>
            <a:ext cx="80274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Tedious process of attendance marking by manually calling out student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onventional methods apart from being time-consuming are also prone to errors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Need for fast and reliable attendance marking system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An automated facial based attendance system namely </a:t>
            </a:r>
            <a:r>
              <a:rPr b="1"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Facial Attendee</a:t>
            </a:r>
            <a:endParaRPr b="1"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Completely based on </a:t>
            </a:r>
            <a:r>
              <a:rPr b="1"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deep learning neural network </a:t>
            </a: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and implemented using </a:t>
            </a:r>
            <a:r>
              <a:rPr b="1"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Tensorflow</a:t>
            </a: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 framework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Real-time face recognition is done using </a:t>
            </a:r>
            <a:r>
              <a:rPr b="1"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FaceNet</a:t>
            </a:r>
            <a:endParaRPr b="1"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Model </a:t>
            </a: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Training</a:t>
            </a: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CNN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443525" y="1636675"/>
            <a:ext cx="4125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This phase of implementation included training the model with the predefined model of OpenCV.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Convolutional Neural Network strategy was implemented using TensorFlow.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50" y="1900600"/>
            <a:ext cx="3674675" cy="2405725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Face Detection</a:t>
            </a: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FaceNet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443525" y="1636675"/>
            <a:ext cx="4125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The implementation of face detection is done using Haar Cascade classifier using the Viola-Jones method of image detection.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This method uses small number of important features from a large set.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950" y="1546200"/>
            <a:ext cx="2745949" cy="3210949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Face Recognition -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CNN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443525" y="1636675"/>
            <a:ext cx="4125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After the image is detected by the image detector Face recognizer uses those images to apply the algorithm and recognize the face based on the trained data model.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900" y="1759888"/>
            <a:ext cx="2995701" cy="2783575"/>
          </a:xfrm>
          <a:prstGeom prst="rect">
            <a:avLst/>
          </a:prstGeom>
          <a:noFill/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Mobile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Prototype Designs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38" y="1151450"/>
            <a:ext cx="2073042" cy="36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480" y="1151450"/>
            <a:ext cx="2073042" cy="36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922" y="1151450"/>
            <a:ext cx="2073042" cy="36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Mobile</a:t>
            </a: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Prototype Designs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074"/>
            <a:ext cx="2073042" cy="36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842" y="1234074"/>
            <a:ext cx="2073042" cy="36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284" y="1234074"/>
            <a:ext cx="2073042" cy="36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727" y="1234074"/>
            <a:ext cx="2073042" cy="36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Web</a:t>
            </a: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Prototype Designs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25" y="1303850"/>
            <a:ext cx="4390276" cy="312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75" y="1303851"/>
            <a:ext cx="4390276" cy="31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Web </a:t>
            </a:r>
            <a:r>
              <a:rPr b="1" lang="en" sz="36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Prototype Designs</a:t>
            </a:r>
            <a:endParaRPr b="1" sz="20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850"/>
            <a:ext cx="4376225" cy="311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75" y="1303850"/>
            <a:ext cx="4376225" cy="311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4508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51"/>
          <p:cNvGrpSpPr/>
          <p:nvPr/>
        </p:nvGrpSpPr>
        <p:grpSpPr>
          <a:xfrm>
            <a:off x="174951" y="150923"/>
            <a:ext cx="3152392" cy="2217965"/>
            <a:chOff x="6803287" y="395363"/>
            <a:chExt cx="2212050" cy="2217965"/>
          </a:xfrm>
        </p:grpSpPr>
        <p:pic>
          <p:nvPicPr>
            <p:cNvPr id="312" name="Google Shape;31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13" name="Google Shape;313;p5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51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Roll Number: k163890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Email Address: </a:t>
              </a:r>
              <a:r>
                <a:rPr lang="en" sz="1200" u="sng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  <a:hlinkClick r:id="rId5"/>
                </a:rPr>
                <a:t>k163890@nu.edu.pk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GitHub: muhammadraza77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LinkedIn: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15" name="Google Shape;315;p51"/>
          <p:cNvSpPr txBox="1"/>
          <p:nvPr/>
        </p:nvSpPr>
        <p:spPr>
          <a:xfrm>
            <a:off x="376663" y="616618"/>
            <a:ext cx="274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Muhammad </a:t>
            </a: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Raza </a:t>
            </a: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Vasnani</a:t>
            </a:r>
            <a:endParaRPr b="1" sz="16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3287100" y="2193300"/>
            <a:ext cx="2569800" cy="75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DEVELOPERS</a:t>
            </a:r>
            <a:endParaRPr b="1" sz="25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17" name="Google Shape;317;p51"/>
          <p:cNvGrpSpPr/>
          <p:nvPr/>
        </p:nvGrpSpPr>
        <p:grpSpPr>
          <a:xfrm>
            <a:off x="174951" y="2775873"/>
            <a:ext cx="3152392" cy="2217965"/>
            <a:chOff x="6803287" y="395363"/>
            <a:chExt cx="2212050" cy="2217965"/>
          </a:xfrm>
        </p:grpSpPr>
        <p:pic>
          <p:nvPicPr>
            <p:cNvPr id="318" name="Google Shape;318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19" name="Google Shape;319;p5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51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Roll Number: k163862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Email Address: </a:t>
              </a:r>
              <a:r>
                <a:rPr lang="en" sz="1200" u="sng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  <a:hlinkClick r:id="rId6"/>
                </a:rPr>
                <a:t>k163862@nu.edu.pk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GitHub: 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LinkedIn: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1" name="Google Shape;321;p51"/>
          <p:cNvSpPr txBox="1"/>
          <p:nvPr/>
        </p:nvSpPr>
        <p:spPr>
          <a:xfrm>
            <a:off x="298025" y="3241575"/>
            <a:ext cx="291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Muhammad </a:t>
            </a: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Ammar</a:t>
            </a: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Rizwan</a:t>
            </a:r>
            <a:endParaRPr b="1" sz="16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7">
            <a:alphaModFix/>
          </a:blip>
          <a:srcRect b="21482" l="12043" r="9444" t="0"/>
          <a:stretch/>
        </p:blipFill>
        <p:spPr>
          <a:xfrm>
            <a:off x="145625" y="2647275"/>
            <a:ext cx="594300" cy="594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3" name="Google Shape;323;p51"/>
          <p:cNvGrpSpPr/>
          <p:nvPr/>
        </p:nvGrpSpPr>
        <p:grpSpPr>
          <a:xfrm>
            <a:off x="5748551" y="2828948"/>
            <a:ext cx="3152392" cy="2217965"/>
            <a:chOff x="6803287" y="395363"/>
            <a:chExt cx="2212050" cy="2217965"/>
          </a:xfrm>
        </p:grpSpPr>
        <p:pic>
          <p:nvPicPr>
            <p:cNvPr id="324" name="Google Shape;32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25" name="Google Shape;325;p5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51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Roll Number: k163905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Email Address: </a:t>
              </a:r>
              <a:r>
                <a:rPr lang="en" sz="1200" u="sng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  <a:hlinkClick r:id="rId8"/>
                </a:rPr>
                <a:t>k163905@nu.edu.pk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GitHub: tahirrazahemani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LinkedIn: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7" name="Google Shape;327;p51"/>
          <p:cNvSpPr txBox="1"/>
          <p:nvPr/>
        </p:nvSpPr>
        <p:spPr>
          <a:xfrm>
            <a:off x="5871625" y="3294650"/>
            <a:ext cx="291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Tahir</a:t>
            </a: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Raza Hemani</a:t>
            </a:r>
            <a:endParaRPr b="1" sz="16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8" name="Google Shape;328;p51"/>
          <p:cNvPicPr preferRelativeResize="0"/>
          <p:nvPr/>
        </p:nvPicPr>
        <p:blipFill rotWithShape="1">
          <a:blip r:embed="rId9">
            <a:alphaModFix/>
          </a:blip>
          <a:srcRect b="48353" l="4503" r="42572" t="-1280"/>
          <a:stretch/>
        </p:blipFill>
        <p:spPr>
          <a:xfrm>
            <a:off x="8380375" y="2647275"/>
            <a:ext cx="594300" cy="594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9" name="Google Shape;329;p51"/>
          <p:cNvGrpSpPr/>
          <p:nvPr/>
        </p:nvGrpSpPr>
        <p:grpSpPr>
          <a:xfrm>
            <a:off x="5748551" y="150923"/>
            <a:ext cx="3152392" cy="2217965"/>
            <a:chOff x="6803287" y="395363"/>
            <a:chExt cx="2212050" cy="2217965"/>
          </a:xfrm>
        </p:grpSpPr>
        <p:pic>
          <p:nvPicPr>
            <p:cNvPr id="330" name="Google Shape;330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31" name="Google Shape;331;p5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51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Roll Number: k163904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Email Address: </a:t>
              </a:r>
              <a:r>
                <a:rPr lang="en" sz="1200" u="sng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  <a:hlinkClick r:id="rId10"/>
                </a:rPr>
                <a:t>k163904@nu.edu.pk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GitHub: Rajani1998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unito"/>
                  <a:ea typeface="Nunito"/>
                  <a:cs typeface="Nunito"/>
                  <a:sym typeface="Nunito"/>
                </a:rPr>
                <a:t>LinkedIn: mehdiraza572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3" name="Google Shape;333;p51"/>
          <p:cNvSpPr txBox="1"/>
          <p:nvPr/>
        </p:nvSpPr>
        <p:spPr>
          <a:xfrm>
            <a:off x="5950288" y="565993"/>
            <a:ext cx="274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Mehdi </a:t>
            </a:r>
            <a:r>
              <a:rPr lang="en" sz="1600">
                <a:solidFill>
                  <a:srgbClr val="00AA50"/>
                </a:solidFill>
                <a:latin typeface="Nunito Black"/>
                <a:ea typeface="Nunito Black"/>
                <a:cs typeface="Nunito Black"/>
                <a:sym typeface="Nunito Black"/>
              </a:rPr>
              <a:t>Raza </a:t>
            </a:r>
            <a:r>
              <a:rPr b="1" lang="en" sz="16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Rajani</a:t>
            </a:r>
            <a:endParaRPr b="1" sz="16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 rotWithShape="1">
          <a:blip r:embed="rId11">
            <a:alphaModFix/>
          </a:blip>
          <a:srcRect b="56107" l="15335" r="15335" t="0"/>
          <a:stretch/>
        </p:blipFill>
        <p:spPr>
          <a:xfrm>
            <a:off x="8380387" y="91125"/>
            <a:ext cx="594300" cy="59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 rotWithShape="1">
          <a:blip r:embed="rId12">
            <a:alphaModFix/>
          </a:blip>
          <a:srcRect b="67374" l="7648" r="72463" t="14187"/>
          <a:stretch/>
        </p:blipFill>
        <p:spPr>
          <a:xfrm>
            <a:off x="145625" y="91125"/>
            <a:ext cx="594300" cy="59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52"/>
          <p:cNvGrpSpPr/>
          <p:nvPr/>
        </p:nvGrpSpPr>
        <p:grpSpPr>
          <a:xfrm>
            <a:off x="3239102" y="1160642"/>
            <a:ext cx="2759532" cy="2822243"/>
            <a:chOff x="6803275" y="395363"/>
            <a:chExt cx="2212050" cy="2537076"/>
          </a:xfrm>
        </p:grpSpPr>
        <p:pic>
          <p:nvPicPr>
            <p:cNvPr id="341" name="Google Shape;34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42" name="Google Shape;342;p5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52"/>
            <p:cNvSpPr txBox="1"/>
            <p:nvPr/>
          </p:nvSpPr>
          <p:spPr>
            <a:xfrm>
              <a:off x="6944796" y="826172"/>
              <a:ext cx="1929000" cy="18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4800">
                  <a:solidFill>
                    <a:srgbClr val="00AA50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THANK </a:t>
              </a:r>
              <a:r>
                <a:rPr lang="en" sz="4800">
                  <a:solidFill>
                    <a:srgbClr val="00AA50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YOU</a:t>
              </a:r>
              <a:endParaRPr sz="4800">
                <a:solidFill>
                  <a:srgbClr val="00AA50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</p:grpSp>
      <p:sp>
        <p:nvSpPr>
          <p:cNvPr id="344" name="Google Shape;344;p52"/>
          <p:cNvSpPr txBox="1"/>
          <p:nvPr>
            <p:ph idx="4294967295" type="ctrTitle"/>
          </p:nvPr>
        </p:nvSpPr>
        <p:spPr>
          <a:xfrm>
            <a:off x="457374" y="325125"/>
            <a:ext cx="42282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FACIAL ATTENDEE</a:t>
            </a:r>
            <a:endParaRPr b="1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52"/>
          <p:cNvSpPr txBox="1"/>
          <p:nvPr>
            <p:ph idx="4294967295" type="ctrTitle"/>
          </p:nvPr>
        </p:nvSpPr>
        <p:spPr>
          <a:xfrm>
            <a:off x="6630099" y="3982875"/>
            <a:ext cx="18948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The End</a:t>
            </a:r>
            <a:endParaRPr b="1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Project </a:t>
            </a:r>
            <a:r>
              <a:rPr b="1" lang="en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b="1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681550" y="16613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Attendance is known to be a key factor in students’ academic performance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Almost 80% of the educational institutes in Karachi follow the manual procedure of maintaining students’ attendance which is both time-consuming and prone to errors. 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Other procedures such as thumb verification or card validation also involve queuing delay. 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Project </a:t>
            </a:r>
            <a:r>
              <a:rPr b="1" lang="en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Definition</a:t>
            </a:r>
            <a:endParaRPr b="1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681550" y="17375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Taking manual attendance is a hard process, this project aims to provide institutes to mark the attendance of their students a lot more conveniently and efficiently using </a:t>
            </a:r>
            <a:r>
              <a:rPr b="1"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Facial</a:t>
            </a:r>
            <a:r>
              <a:rPr b="1"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Recognition</a:t>
            </a:r>
            <a:r>
              <a:rPr b="1"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Technique</a:t>
            </a:r>
            <a:r>
              <a:rPr lang="en" sz="2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24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Project </a:t>
            </a:r>
            <a:r>
              <a:rPr b="1" lang="en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Scope</a:t>
            </a:r>
            <a:endParaRPr b="1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681550" y="16613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The project is targeted towards academic institutions providing a web portal for with all courses information along with respective attendance. The project also incorporates a mobile application for the students to view their attendance information course wise.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Literature Review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681550" y="16613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Personal Identification and Description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Francis Galton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Hybrid Deep Learning for Face Verification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Sun Yi Wang, Xiaogang Tang &amp; Xiaoou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Face Recognition: Features versus Templates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R. Brunelli and T. Poggio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Reference Face Graph for Face Recognition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Kafai, Mehran &amp; An, Le &amp; Bhanu, Bir.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Research about Human Face Recognition Technology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Chenggang Zhen and Yingmei Su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emiBold"/>
              <a:buChar char="❏"/>
            </a:pPr>
            <a:r>
              <a:rPr lang="en" sz="1600">
                <a:solidFill>
                  <a:srgbClr val="00AA5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Discriminative Feature Learning Approach for Deep Face Recognition</a:t>
            </a:r>
            <a:r>
              <a:rPr lang="en" sz="16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Wen, Yandong &amp; Zhang, Kaipeng &amp; Li, Zhifeng &amp; Qiao, Yu.</a:t>
            </a:r>
            <a:endParaRPr sz="16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4508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1"/>
          <p:cNvGrpSpPr/>
          <p:nvPr/>
        </p:nvGrpSpPr>
        <p:grpSpPr>
          <a:xfrm>
            <a:off x="174975" y="2775885"/>
            <a:ext cx="2212050" cy="2217965"/>
            <a:chOff x="6803287" y="395363"/>
            <a:chExt cx="2212050" cy="2217965"/>
          </a:xfrm>
        </p:grpSpPr>
        <p:pic>
          <p:nvPicPr>
            <p:cNvPr id="146" name="Google Shape;14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7" name="Google Shape;147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31"/>
            <p:cNvSpPr txBox="1"/>
            <p:nvPr/>
          </p:nvSpPr>
          <p:spPr>
            <a:xfrm>
              <a:off x="6944812" y="12973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Used to create and deploy the Naive Android application for the Students.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9" name="Google Shape;149;p31"/>
          <p:cNvSpPr txBox="1"/>
          <p:nvPr/>
        </p:nvSpPr>
        <p:spPr>
          <a:xfrm>
            <a:off x="316500" y="324157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JAVA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0" name="Google Shape;150;p31"/>
          <p:cNvGrpSpPr/>
          <p:nvPr/>
        </p:nvGrpSpPr>
        <p:grpSpPr>
          <a:xfrm>
            <a:off x="6764425" y="2817935"/>
            <a:ext cx="2212050" cy="2217965"/>
            <a:chOff x="6803287" y="395363"/>
            <a:chExt cx="2212050" cy="2217965"/>
          </a:xfrm>
        </p:grpSpPr>
        <p:pic>
          <p:nvPicPr>
            <p:cNvPr id="151" name="Google Shape;15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2" name="Google Shape;152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31"/>
            <p:cNvSpPr txBox="1"/>
            <p:nvPr/>
          </p:nvSpPr>
          <p:spPr>
            <a:xfrm>
              <a:off x="6944812" y="1171478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Used to write the APIs in order to provide a Django server that connects the database to the mobile app and website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4" name="Google Shape;154;p31"/>
          <p:cNvSpPr txBox="1"/>
          <p:nvPr/>
        </p:nvSpPr>
        <p:spPr>
          <a:xfrm>
            <a:off x="6905950" y="3216500"/>
            <a:ext cx="1929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Python Django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5" name="Google Shape;155;p31"/>
          <p:cNvGrpSpPr/>
          <p:nvPr/>
        </p:nvGrpSpPr>
        <p:grpSpPr>
          <a:xfrm>
            <a:off x="174975" y="150935"/>
            <a:ext cx="2212050" cy="2217965"/>
            <a:chOff x="6803287" y="395363"/>
            <a:chExt cx="2212050" cy="2217965"/>
          </a:xfrm>
        </p:grpSpPr>
        <p:pic>
          <p:nvPicPr>
            <p:cNvPr id="156" name="Google Shape;15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7" name="Google Shape;157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31"/>
            <p:cNvSpPr txBox="1"/>
            <p:nvPr/>
          </p:nvSpPr>
          <p:spPr>
            <a:xfrm>
              <a:off x="6944812" y="12973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Used as a database to store all information except the images of user.</a:t>
              </a:r>
              <a:endParaRPr b="1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59" name="Google Shape;159;p31"/>
          <p:cNvSpPr txBox="1"/>
          <p:nvPr/>
        </p:nvSpPr>
        <p:spPr>
          <a:xfrm>
            <a:off x="316500" y="61662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MySQL 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2787500" y="2194825"/>
            <a:ext cx="3900300" cy="755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rgbClr val="00AA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TECHNOLOGY USED</a:t>
            </a:r>
            <a:endParaRPr b="1" sz="2800">
              <a:solidFill>
                <a:srgbClr val="14508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1" name="Google Shape;161;p31"/>
          <p:cNvGrpSpPr/>
          <p:nvPr/>
        </p:nvGrpSpPr>
        <p:grpSpPr>
          <a:xfrm>
            <a:off x="3702388" y="150922"/>
            <a:ext cx="2070525" cy="1922940"/>
            <a:chOff x="6803287" y="395363"/>
            <a:chExt cx="2070525" cy="1922940"/>
          </a:xfrm>
        </p:grpSpPr>
        <p:pic>
          <p:nvPicPr>
            <p:cNvPr id="162" name="Google Shape;1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3"/>
              <a:ext cx="2070525" cy="189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3" name="Google Shape;163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31"/>
            <p:cNvSpPr txBox="1"/>
            <p:nvPr/>
          </p:nvSpPr>
          <p:spPr>
            <a:xfrm>
              <a:off x="6939787" y="1209653"/>
              <a:ext cx="1806300" cy="7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Used as a front-end language for web portal (Teacher Portal)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5" name="Google Shape;165;p31"/>
          <p:cNvSpPr txBox="1"/>
          <p:nvPr/>
        </p:nvSpPr>
        <p:spPr>
          <a:xfrm>
            <a:off x="3773150" y="61662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HTML CSS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6" name="Google Shape;166;p31"/>
          <p:cNvGrpSpPr/>
          <p:nvPr/>
        </p:nvGrpSpPr>
        <p:grpSpPr>
          <a:xfrm>
            <a:off x="3691738" y="3070910"/>
            <a:ext cx="2070525" cy="1922940"/>
            <a:chOff x="6803287" y="395363"/>
            <a:chExt cx="2070525" cy="1922940"/>
          </a:xfrm>
        </p:grpSpPr>
        <p:pic>
          <p:nvPicPr>
            <p:cNvPr id="167" name="Google Shape;16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3"/>
              <a:ext cx="2070525" cy="189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8" name="Google Shape;168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31"/>
            <p:cNvSpPr txBox="1"/>
            <p:nvPr/>
          </p:nvSpPr>
          <p:spPr>
            <a:xfrm>
              <a:off x="6939787" y="1209653"/>
              <a:ext cx="1806300" cy="7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AutoNum type="arabicPeriod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Sketch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AutoNum type="arabicPeriod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ERDPlus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AutoNum type="arabicPeriod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GitHub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0" name="Google Shape;170;p31"/>
          <p:cNvSpPr txBox="1"/>
          <p:nvPr/>
        </p:nvSpPr>
        <p:spPr>
          <a:xfrm>
            <a:off x="3762500" y="3536600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Miscellaneous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1" name="Google Shape;171;p31"/>
          <p:cNvGrpSpPr/>
          <p:nvPr/>
        </p:nvGrpSpPr>
        <p:grpSpPr>
          <a:xfrm>
            <a:off x="6687800" y="150935"/>
            <a:ext cx="2212050" cy="2217965"/>
            <a:chOff x="6803287" y="395363"/>
            <a:chExt cx="2212050" cy="2217965"/>
          </a:xfrm>
        </p:grpSpPr>
        <p:pic>
          <p:nvPicPr>
            <p:cNvPr id="172" name="Google Shape;17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3" name="Google Shape;173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1"/>
            <p:cNvSpPr txBox="1"/>
            <p:nvPr/>
          </p:nvSpPr>
          <p:spPr>
            <a:xfrm>
              <a:off x="6944812" y="12973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Used to train the model (making FaceNet) and Predict the Face to mark attendance.</a:t>
              </a:r>
              <a:endParaRPr b="1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75" name="Google Shape;175;p31"/>
          <p:cNvSpPr txBox="1"/>
          <p:nvPr/>
        </p:nvSpPr>
        <p:spPr>
          <a:xfrm>
            <a:off x="6829325" y="616625"/>
            <a:ext cx="192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5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Tensor Flow</a:t>
            </a:r>
            <a:endParaRPr b="1" sz="15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Reusable</a:t>
            </a:r>
            <a:r>
              <a:rPr b="1" lang="en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Components</a:t>
            </a:r>
            <a:endParaRPr b="1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681550" y="16613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Django - Python Framework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Sketch - UI </a:t>
            </a: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Prototyping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Bootstrap Components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OpenCV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Tensorflow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❏"/>
            </a:pPr>
            <a:r>
              <a:rPr lang="en"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Volley - JAVA</a:t>
            </a:r>
            <a:endParaRPr sz="2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558300" y="1565700"/>
            <a:ext cx="80274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The functional requirement includes following: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Main features of Web App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Admin Panel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Teacher Panel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Main features of Mobile App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Nunito"/>
              <a:buChar char="❏"/>
            </a:pPr>
            <a:r>
              <a:rPr lang="en" sz="18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rPr>
              <a:t>Student Panel</a:t>
            </a:r>
            <a:endParaRPr sz="1800">
              <a:solidFill>
                <a:srgbClr val="4A4A4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33"/>
          <p:cNvSpPr txBox="1"/>
          <p:nvPr>
            <p:ph type="title"/>
          </p:nvPr>
        </p:nvSpPr>
        <p:spPr>
          <a:xfrm>
            <a:off x="283100" y="712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Functional Requirements of</a:t>
            </a:r>
            <a:r>
              <a:rPr b="1" lang="en" sz="4000">
                <a:solidFill>
                  <a:srgbClr val="14508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4000">
                <a:solidFill>
                  <a:srgbClr val="00AA50"/>
                </a:solidFill>
                <a:latin typeface="Nunito"/>
                <a:ea typeface="Nunito"/>
                <a:cs typeface="Nunito"/>
                <a:sym typeface="Nunito"/>
              </a:rPr>
              <a:t>Project</a:t>
            </a:r>
            <a:endParaRPr b="1" sz="4000">
              <a:solidFill>
                <a:srgbClr val="00AA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